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95" r:id="rId25"/>
    <p:sldId id="266" r:id="rId26"/>
    <p:sldId id="292" r:id="rId27"/>
    <p:sldId id="293" r:id="rId28"/>
    <p:sldId id="294" r:id="rId29"/>
    <p:sldId id="296" r:id="rId30"/>
    <p:sldId id="300" r:id="rId31"/>
    <p:sldId id="301" r:id="rId32"/>
    <p:sldId id="297" r:id="rId33"/>
    <p:sldId id="299" r:id="rId34"/>
    <p:sldId id="298" r:id="rId35"/>
    <p:sldId id="283" r:id="rId36"/>
    <p:sldId id="285" r:id="rId37"/>
    <p:sldId id="286" r:id="rId38"/>
    <p:sldId id="289" r:id="rId39"/>
    <p:sldId id="287" r:id="rId40"/>
    <p:sldId id="290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orah Pintani" initials="DP" lastIdx="2" clrIdx="0">
    <p:extLst>
      <p:ext uri="{19B8F6BF-5375-455C-9EA6-DF929625EA0E}">
        <p15:presenceInfo xmlns:p15="http://schemas.microsoft.com/office/powerpoint/2012/main" userId="87a4334fd68ed7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04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12/07/2021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Fondamenti di sistemi informativi</a:t>
            </a:r>
          </a:p>
          <a:p>
            <a:r>
              <a:rPr lang="it-IT" sz="1600" dirty="0"/>
              <a:t>Basi di dati avanzate</a:t>
            </a:r>
          </a:p>
          <a:p>
            <a:r>
              <a:rPr lang="it-IT" sz="1200" dirty="0"/>
              <a:t>Pintani Deborah VR464800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b="1" dirty="0" err="1"/>
              <a:t>hinted</a:t>
            </a:r>
            <a:r>
              <a:rPr lang="it-IT" sz="2400" b="1" dirty="0"/>
              <a:t> </a:t>
            </a:r>
            <a:r>
              <a:rPr lang="it-IT" sz="2400" b="1" dirty="0" err="1"/>
              <a:t>handoff</a:t>
            </a:r>
            <a:r>
              <a:rPr lang="it-IT" sz="2400" b="1" dirty="0"/>
              <a:t> </a:t>
            </a:r>
            <a:r>
              <a:rPr lang="it-IT" sz="2400" dirty="0"/>
              <a:t>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unique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unique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unique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data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86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5" y="1924268"/>
            <a:ext cx="10679029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dirty="0" err="1"/>
              <a:t>designing</a:t>
            </a:r>
            <a:r>
              <a:rPr lang="it-IT" sz="2400" dirty="0"/>
              <a:t> a data model in a </a:t>
            </a:r>
            <a:r>
              <a:rPr lang="it-IT" sz="2400" dirty="0" err="1"/>
              <a:t>relational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begin</a:t>
            </a:r>
            <a:r>
              <a:rPr lang="it-IT" sz="2400" dirty="0"/>
              <a:t> with the data:</a:t>
            </a:r>
          </a:p>
          <a:p>
            <a:pPr lvl="1"/>
            <a:r>
              <a:rPr lang="it-IT" sz="2000" dirty="0"/>
              <a:t>Create a data model 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/>
              <a:t>The cassandra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reverse:</a:t>
            </a:r>
          </a:p>
          <a:p>
            <a:pPr lvl="1"/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needs</a:t>
            </a:r>
            <a:r>
              <a:rPr lang="it-IT" sz="2000" dirty="0"/>
              <a:t> of the </a:t>
            </a:r>
            <a:r>
              <a:rPr lang="it-IT" sz="2000" dirty="0" err="1"/>
              <a:t>application</a:t>
            </a:r>
            <a:r>
              <a:rPr lang="it-IT" sz="2000" dirty="0"/>
              <a:t> first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use </a:t>
            </a:r>
            <a:r>
              <a:rPr lang="it-IT" sz="2000" dirty="0" err="1"/>
              <a:t>that</a:t>
            </a:r>
            <a:r>
              <a:rPr lang="it-IT" sz="2000" dirty="0"/>
              <a:t> to derive the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0DADA0-7A10-410B-A024-FFD286CD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3" y="4412872"/>
            <a:ext cx="8246836" cy="19438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46B8DE-332E-436A-A9B1-3A5CB42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70" y="2521800"/>
            <a:ext cx="3146555" cy="18041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310E8C-F07D-4907-8D0A-51F825EF3117}"/>
              </a:ext>
            </a:extLst>
          </p:cNvPr>
          <p:cNvSpPr txBox="1"/>
          <p:nvPr/>
        </p:nvSpPr>
        <p:spPr>
          <a:xfrm>
            <a:off x="2095501" y="617345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2A8838-0006-4E6C-A626-BF6AA72C5DAF}"/>
              </a:ext>
            </a:extLst>
          </p:cNvPr>
          <p:cNvSpPr txBox="1"/>
          <p:nvPr/>
        </p:nvSpPr>
        <p:spPr>
          <a:xfrm>
            <a:off x="8450270" y="559887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Optimization</a:t>
            </a:r>
            <a:r>
              <a:rPr lang="it-IT" sz="1200" dirty="0"/>
              <a:t> tuning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covered</a:t>
            </a:r>
            <a:r>
              <a:rPr lang="it-IT" sz="1200" dirty="0"/>
              <a:t> </a:t>
            </a:r>
            <a:r>
              <a:rPr lang="it-IT" sz="1200" dirty="0" err="1"/>
              <a:t>here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C443F-1EA2-4678-8D1B-8B4249E0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37" y="392170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) Joins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2151B-C5A7-4F92-BAAC-25878B71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1872736"/>
            <a:ext cx="6276529" cy="5162550"/>
          </a:xfrm>
        </p:spPr>
        <p:txBody>
          <a:bodyPr>
            <a:normAutofit/>
          </a:bodyPr>
          <a:lstStyle/>
          <a:p>
            <a:r>
              <a:rPr lang="it-IT" dirty="0"/>
              <a:t>A join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relevant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a single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sz="1900" dirty="0" err="1"/>
              <a:t>But</a:t>
            </a:r>
            <a:r>
              <a:rPr lang="it-IT" sz="1900" dirty="0"/>
              <a:t> in </a:t>
            </a:r>
            <a:r>
              <a:rPr lang="it-IT" sz="1900" dirty="0" err="1"/>
              <a:t>distributed</a:t>
            </a:r>
            <a:r>
              <a:rPr lang="it-IT" sz="1900" dirty="0"/>
              <a:t> DB the data </a:t>
            </a:r>
            <a:r>
              <a:rPr lang="it-IT" sz="1900" dirty="0" err="1"/>
              <a:t>is</a:t>
            </a:r>
            <a:r>
              <a:rPr lang="it-IT" sz="1900" dirty="0"/>
              <a:t> spread </a:t>
            </a:r>
            <a:r>
              <a:rPr lang="it-IT" sz="1900" dirty="0" err="1"/>
              <a:t>across</a:t>
            </a:r>
            <a:r>
              <a:rPr lang="it-IT" sz="1900" dirty="0"/>
              <a:t> </a:t>
            </a:r>
            <a:r>
              <a:rPr lang="it-IT" sz="1900" dirty="0" err="1"/>
              <a:t>several</a:t>
            </a:r>
            <a:r>
              <a:rPr lang="it-IT" sz="1900" dirty="0"/>
              <a:t> </a:t>
            </a:r>
            <a:r>
              <a:rPr lang="it-IT" sz="1900" dirty="0" err="1"/>
              <a:t>nodes</a:t>
            </a:r>
            <a:endParaRPr lang="it-IT" sz="1900" dirty="0"/>
          </a:p>
          <a:p>
            <a:pPr lvl="1"/>
            <a:r>
              <a:rPr lang="it-IT" sz="1900" dirty="0" err="1"/>
              <a:t>This</a:t>
            </a:r>
            <a:r>
              <a:rPr lang="it-IT" sz="1900" dirty="0"/>
              <a:t> leads to </a:t>
            </a:r>
            <a:r>
              <a:rPr lang="it-IT" sz="1900" dirty="0" err="1"/>
              <a:t>impredictable</a:t>
            </a:r>
            <a:r>
              <a:rPr lang="it-IT" sz="1900" dirty="0"/>
              <a:t> impact on </a:t>
            </a:r>
            <a:r>
              <a:rPr lang="it-IT" sz="1900" dirty="0" err="1"/>
              <a:t>latency</a:t>
            </a:r>
            <a:r>
              <a:rPr lang="it-IT" sz="1900" dirty="0"/>
              <a:t> </a:t>
            </a:r>
          </a:p>
          <a:p>
            <a:pPr lvl="1"/>
            <a:r>
              <a:rPr lang="it-IT" sz="1900" dirty="0" err="1"/>
              <a:t>That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why</a:t>
            </a:r>
            <a:r>
              <a:rPr lang="it-IT" sz="1900" dirty="0"/>
              <a:t> joins are NOT </a:t>
            </a:r>
            <a:r>
              <a:rPr lang="it-IT" sz="1900" dirty="0" err="1"/>
              <a:t>supported</a:t>
            </a:r>
            <a:r>
              <a:rPr lang="it-IT" sz="1900" dirty="0"/>
              <a:t> in Cassandra</a:t>
            </a:r>
          </a:p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access </a:t>
            </a:r>
            <a:r>
              <a:rPr lang="it-IT" dirty="0" err="1"/>
              <a:t>comments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ways:</a:t>
            </a:r>
          </a:p>
          <a:p>
            <a:pPr lvl="1"/>
            <a:r>
              <a:rPr lang="it-IT" sz="1900" dirty="0"/>
              <a:t>By user – user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pPr lvl="1"/>
            <a:r>
              <a:rPr lang="it-IT" sz="1900" dirty="0"/>
              <a:t>By video – video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r>
              <a:rPr lang="it-IT" dirty="0"/>
              <a:t>To support </a:t>
            </a:r>
            <a:r>
              <a:rPr lang="it-IT" dirty="0" err="1"/>
              <a:t>this</a:t>
            </a:r>
            <a:r>
              <a:rPr lang="it-IT" dirty="0"/>
              <a:t> design in Cassandra, 2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endParaRPr lang="it-IT" dirty="0"/>
          </a:p>
          <a:p>
            <a:pPr algn="ctr"/>
            <a:r>
              <a:rPr lang="it-IT" dirty="0">
                <a:solidFill>
                  <a:schemeClr val="tx2"/>
                </a:solidFill>
              </a:rPr>
              <a:t>Note: </a:t>
            </a:r>
            <a:r>
              <a:rPr lang="it-IT" dirty="0" err="1">
                <a:solidFill>
                  <a:schemeClr val="tx2"/>
                </a:solidFill>
              </a:rPr>
              <a:t>both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tables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have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data,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organized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ways!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958911F-2F2C-4BE0-9465-8B424ED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65" y="3725920"/>
            <a:ext cx="4022291" cy="3036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7BB06D-DEA5-463C-AF82-A2CEFF61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65" y="392170"/>
            <a:ext cx="4338328" cy="30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09532-169F-4697-A4F9-E6064B0E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1757C-A02B-46C6-8ABF-30AC762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3100"/>
            <a:ext cx="9720073" cy="402336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conceptual</a:t>
            </a:r>
            <a:r>
              <a:rPr lang="it-IT" dirty="0"/>
              <a:t> data model </a:t>
            </a:r>
            <a:r>
              <a:rPr lang="it-IT" dirty="0" err="1"/>
              <a:t>is</a:t>
            </a:r>
            <a:r>
              <a:rPr lang="it-IT" dirty="0"/>
              <a:t> an abstract </a:t>
            </a:r>
            <a:r>
              <a:rPr lang="it-IT" dirty="0" err="1"/>
              <a:t>view</a:t>
            </a:r>
            <a:r>
              <a:rPr lang="it-IT" dirty="0"/>
              <a:t> of the domain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any</a:t>
            </a:r>
            <a:r>
              <a:rPr lang="it-IT" dirty="0"/>
              <a:t> database system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drawn</a:t>
            </a:r>
            <a:r>
              <a:rPr lang="it-IT" dirty="0"/>
              <a:t> in UML or ER</a:t>
            </a:r>
          </a:p>
          <a:p>
            <a:r>
              <a:rPr lang="it-IT" dirty="0"/>
              <a:t>No big </a:t>
            </a:r>
            <a:r>
              <a:rPr lang="it-IT" dirty="0" err="1"/>
              <a:t>deal</a:t>
            </a:r>
            <a:r>
              <a:rPr lang="it-IT" dirty="0"/>
              <a:t>: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4CB52-7625-4148-B98D-F2941672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30" y="4185154"/>
            <a:ext cx="5920465" cy="1963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A01279-AE60-41FB-A831-B7FC67FF2F55}"/>
              </a:ext>
            </a:extLst>
          </p:cNvPr>
          <p:cNvSpPr txBox="1"/>
          <p:nvPr/>
        </p:nvSpPr>
        <p:spPr>
          <a:xfrm>
            <a:off x="2095501" y="6049631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4E7FF-F541-49E5-8449-D2A91A4F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4" y="2614806"/>
            <a:ext cx="5172075" cy="10191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E5C7B3-13C3-427E-95FE-30BDF0FAE125}"/>
              </a:ext>
            </a:extLst>
          </p:cNvPr>
          <p:cNvSpPr txBox="1"/>
          <p:nvPr/>
        </p:nvSpPr>
        <p:spPr>
          <a:xfrm>
            <a:off x="5276851" y="377152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 ER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30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A1CA5A8-18F7-4864-AA8D-AF6845DCB39E}"/>
              </a:ext>
            </a:extLst>
          </p:cNvPr>
          <p:cNvSpPr/>
          <p:nvPr/>
        </p:nvSpPr>
        <p:spPr>
          <a:xfrm>
            <a:off x="6519887" y="0"/>
            <a:ext cx="5672113" cy="69532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7300DE-9EAD-4C95-91CF-81DF28FB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application</a:t>
            </a:r>
            <a:r>
              <a:rPr lang="it-IT" dirty="0"/>
              <a:t> 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FCC92-DAFB-4326-9156-8C01DB70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82" y="2083689"/>
            <a:ext cx="5755386" cy="4023360"/>
          </a:xfrm>
        </p:spPr>
        <p:txBody>
          <a:bodyPr/>
          <a:lstStyle/>
          <a:p>
            <a:r>
              <a:rPr lang="it-IT" dirty="0"/>
              <a:t>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use the system</a:t>
            </a:r>
          </a:p>
          <a:p>
            <a:endParaRPr lang="it-IT" sz="100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Trace an </a:t>
            </a:r>
            <a:r>
              <a:rPr lang="it-IT" sz="2400" b="1" dirty="0" err="1">
                <a:solidFill>
                  <a:schemeClr val="tx2"/>
                </a:solidFill>
              </a:rPr>
              <a:t>application</a:t>
            </a:r>
            <a:r>
              <a:rPr lang="it-IT" sz="2400" b="1" dirty="0">
                <a:solidFill>
                  <a:schemeClr val="tx2"/>
                </a:solidFill>
              </a:rPr>
              <a:t> workflow </a:t>
            </a:r>
            <a:r>
              <a:rPr lang="it-IT" sz="2400" dirty="0">
                <a:solidFill>
                  <a:schemeClr val="tx2"/>
                </a:solidFill>
              </a:rPr>
              <a:t>to </a:t>
            </a:r>
            <a:r>
              <a:rPr lang="it-IT" sz="2400" dirty="0" err="1">
                <a:solidFill>
                  <a:schemeClr val="tx2"/>
                </a:solidFill>
              </a:rPr>
              <a:t>determine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query to </a:t>
            </a:r>
            <a:r>
              <a:rPr lang="it-IT" sz="2400" dirty="0" err="1">
                <a:solidFill>
                  <a:schemeClr val="tx2"/>
                </a:solidFill>
              </a:rPr>
              <a:t>perform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against</a:t>
            </a:r>
            <a:r>
              <a:rPr lang="it-IT" sz="2400" dirty="0">
                <a:solidFill>
                  <a:schemeClr val="tx2"/>
                </a:solidFill>
              </a:rPr>
              <a:t> the DB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b="1" dirty="0">
                <a:solidFill>
                  <a:schemeClr val="tx2"/>
                </a:solidFill>
              </a:rPr>
              <a:t>Cassandra </a:t>
            </a:r>
            <a:r>
              <a:rPr lang="it-IT" sz="2400" b="1" dirty="0" err="1">
                <a:solidFill>
                  <a:schemeClr val="tx2"/>
                </a:solidFill>
              </a:rPr>
              <a:t>is</a:t>
            </a:r>
            <a:r>
              <a:rPr lang="it-IT" sz="2400" b="1" dirty="0">
                <a:solidFill>
                  <a:schemeClr val="tx2"/>
                </a:solidFill>
              </a:rPr>
              <a:t> query-</a:t>
            </a:r>
            <a:r>
              <a:rPr lang="it-IT" sz="2400" b="1" dirty="0" err="1">
                <a:solidFill>
                  <a:schemeClr val="tx2"/>
                </a:solidFill>
              </a:rPr>
              <a:t>driven</a:t>
            </a:r>
            <a:endParaRPr lang="it-IT" sz="2400" b="1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1F06D-A77A-468C-B184-C0A8986E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6" y="4048544"/>
            <a:ext cx="4991778" cy="15807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634012-E4E2-40D0-AE6F-98B34192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4" y="2083689"/>
            <a:ext cx="5482018" cy="3421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0E79BA-CC37-4EBA-A14E-29621C4A27E7}"/>
              </a:ext>
            </a:extLst>
          </p:cNvPr>
          <p:cNvSpPr txBox="1"/>
          <p:nvPr/>
        </p:nvSpPr>
        <p:spPr>
          <a:xfrm>
            <a:off x="-371475" y="5948934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8B70D2-1738-4C35-988E-7A32BE10891E}"/>
              </a:ext>
            </a:extLst>
          </p:cNvPr>
          <p:cNvSpPr txBox="1"/>
          <p:nvPr/>
        </p:nvSpPr>
        <p:spPr>
          <a:xfrm>
            <a:off x="6614934" y="5662658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workflow</a:t>
            </a:r>
          </a:p>
        </p:txBody>
      </p:sp>
    </p:spTree>
    <p:extLst>
      <p:ext uri="{BB962C8B-B14F-4D97-AF65-F5344CB8AC3E}">
        <p14:creationId xmlns:p14="http://schemas.microsoft.com/office/powerpoint/2010/main" val="29094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3F50D-31BA-4BD3-AB6D-5A078E9B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</a:t>
            </a:r>
            <a:r>
              <a:rPr lang="it-IT" dirty="0" err="1"/>
              <a:t>conceptual</a:t>
            </a:r>
            <a:r>
              <a:rPr lang="it-IT" dirty="0"/>
              <a:t> to </a:t>
            </a:r>
            <a:r>
              <a:rPr lang="it-IT" dirty="0" err="1"/>
              <a:t>logical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E8EF3-A057-4692-9980-970F7E1B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480"/>
            <a:ext cx="7033056" cy="4023360"/>
          </a:xfrm>
        </p:spPr>
        <p:txBody>
          <a:bodyPr/>
          <a:lstStyle/>
          <a:p>
            <a:r>
              <a:rPr lang="it-IT" dirty="0"/>
              <a:t>The mapping takes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conceptual</a:t>
            </a:r>
            <a:r>
              <a:rPr lang="it-IT" dirty="0"/>
              <a:t> data model and the access pattern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logical</a:t>
            </a:r>
            <a:r>
              <a:rPr lang="it-IT" dirty="0"/>
              <a:t> Data Model,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D7B1B6-3BD0-4622-A019-19B523A7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66" y="1967005"/>
            <a:ext cx="3239466" cy="3413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5FFD25-9CE0-4798-AB02-EB1A913E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3" y="3352800"/>
            <a:ext cx="6210301" cy="26917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C62D67-9B83-4A50-9EC3-31CD25AD1463}"/>
              </a:ext>
            </a:extLst>
          </p:cNvPr>
          <p:cNvSpPr txBox="1"/>
          <p:nvPr/>
        </p:nvSpPr>
        <p:spPr>
          <a:xfrm>
            <a:off x="2211024" y="6077729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0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5344-184D-4EAB-A494-4BB65E1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Mapping rules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B5567-E984-4C3C-8835-1F6D67D5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14" y="1933575"/>
            <a:ext cx="10748772" cy="437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process is cyclic for every query, considering the app workflow and the conceptual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Entities and 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what entities and attributes you need to satisfy the given query and combine them in a single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the partition key on which the query will search for equals – the attributes used to make an ‘equals’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on which attributes you will perform &lt; and &gt; searches – they will become clustering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Ordering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Deciding the ordering of the clustering columns (ASC or DESC)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Key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case the primary key is not unique, add the needed attributes to make it distinctive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C945-D789-4A1D-9894-16E2510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rules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38C715-6915-4957-9147-C8E3688C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8" y="1947791"/>
            <a:ext cx="9803603" cy="28967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CF1968-F03B-4A1F-B017-7C31DC03E95F}"/>
              </a:ext>
            </a:extLst>
          </p:cNvPr>
          <p:cNvSpPr txBox="1"/>
          <p:nvPr/>
        </p:nvSpPr>
        <p:spPr>
          <a:xfrm>
            <a:off x="1585912" y="5006459"/>
            <a:ext cx="90201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In order, the 5 tables after applying the mapping rules: </a:t>
            </a:r>
          </a:p>
          <a:p>
            <a:r>
              <a:rPr lang="en-US" sz="2200" dirty="0"/>
              <a:t>entities and relationship, equality search attributes, inequality search attributes, ordering attributes, key attributes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45203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6B2B2-4E7B-46DD-9037-3CB353CC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1866"/>
            <a:ext cx="9720072" cy="1499616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– 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BCA41-5AE4-40A1-8A1F-073603FE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6425"/>
            <a:ext cx="9720073" cy="4023360"/>
          </a:xfrm>
        </p:spPr>
        <p:txBody>
          <a:bodyPr/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application</a:t>
            </a:r>
            <a:r>
              <a:rPr lang="it-IT" dirty="0"/>
              <a:t> workflow,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tables</a:t>
            </a:r>
            <a:endParaRPr lang="it-IT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Queries lead </a:t>
            </a:r>
            <a:r>
              <a:rPr lang="it-IT" sz="2400" dirty="0" err="1">
                <a:solidFill>
                  <a:schemeClr val="tx2"/>
                </a:solidFill>
              </a:rPr>
              <a:t>into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table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satisfies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endParaRPr lang="it-IT" sz="2400" dirty="0">
              <a:solidFill>
                <a:schemeClr val="tx2"/>
              </a:solidFill>
            </a:endParaRPr>
          </a:p>
          <a:p>
            <a:r>
              <a:rPr lang="it-IT" dirty="0" err="1"/>
              <a:t>Partition</a:t>
            </a:r>
            <a:r>
              <a:rPr lang="it-IT" dirty="0"/>
              <a:t> and clustering keys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letter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K = </a:t>
            </a:r>
            <a:r>
              <a:rPr lang="it-IT" dirty="0" err="1"/>
              <a:t>partition</a:t>
            </a:r>
            <a:r>
              <a:rPr lang="it-IT" dirty="0"/>
              <a:t> key</a:t>
            </a:r>
          </a:p>
          <a:p>
            <a:pPr lvl="1"/>
            <a:r>
              <a:rPr lang="it-IT" dirty="0"/>
              <a:t>C = clustering </a:t>
            </a:r>
            <a:r>
              <a:rPr lang="it-IT" dirty="0" err="1"/>
              <a:t>columns</a:t>
            </a:r>
            <a:r>
              <a:rPr lang="it-IT" dirty="0"/>
              <a:t> - ↑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- ↓ </a:t>
            </a:r>
            <a:r>
              <a:rPr lang="it-IT" dirty="0" err="1"/>
              <a:t>descending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97FFA-4DE5-46DA-8469-2AA93A9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3" y="4002405"/>
            <a:ext cx="7232459" cy="23481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F8187-F411-4ABD-9EF2-2ED19E04955E}"/>
              </a:ext>
            </a:extLst>
          </p:cNvPr>
          <p:cNvSpPr txBox="1"/>
          <p:nvPr/>
        </p:nvSpPr>
        <p:spPr>
          <a:xfrm>
            <a:off x="9496426" y="4347008"/>
            <a:ext cx="2200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UDT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custom data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B34CF0-B43C-4ACC-9E2C-869A88105677}"/>
              </a:ext>
            </a:extLst>
          </p:cNvPr>
          <p:cNvSpPr txBox="1"/>
          <p:nvPr/>
        </p:nvSpPr>
        <p:spPr>
          <a:xfrm>
            <a:off x="2937573" y="6186304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07995-DF1E-4CB6-AA85-ACC28C040AC1}"/>
              </a:ext>
            </a:extLst>
          </p:cNvPr>
          <p:cNvSpPr txBox="1"/>
          <p:nvPr/>
        </p:nvSpPr>
        <p:spPr>
          <a:xfrm>
            <a:off x="1024127" y="1466795"/>
            <a:ext cx="6791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216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16798-B76B-4E34-8445-0D4ABBB9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- </a:t>
            </a:r>
            <a:r>
              <a:rPr lang="it-IT" dirty="0" err="1"/>
              <a:t>duplicates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D333E2-5061-4F2D-8EF4-A88EEEBB0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64" y="2018157"/>
            <a:ext cx="10482072" cy="4224528"/>
          </a:xfrm>
        </p:spPr>
        <p:txBody>
          <a:bodyPr>
            <a:normAutofit/>
          </a:bodyPr>
          <a:lstStyle/>
          <a:p>
            <a:r>
              <a:rPr lang="it-IT" sz="2400" dirty="0"/>
              <a:t>Joins on </a:t>
            </a:r>
            <a:r>
              <a:rPr lang="it-IT" sz="2400" dirty="0" err="1"/>
              <a:t>read</a:t>
            </a:r>
            <a:r>
              <a:rPr lang="it-IT" sz="2400" dirty="0"/>
              <a:t> in Cassandra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:</a:t>
            </a:r>
          </a:p>
          <a:p>
            <a:pPr lvl="1"/>
            <a:r>
              <a:rPr lang="it-IT" sz="2000" dirty="0"/>
              <a:t>We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grab</a:t>
            </a:r>
            <a:r>
              <a:rPr lang="it-IT" sz="2000" dirty="0"/>
              <a:t> the data and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return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to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 err="1"/>
              <a:t>Instead</a:t>
            </a:r>
            <a:r>
              <a:rPr lang="it-IT" sz="2400" dirty="0"/>
              <a:t>, we join on </a:t>
            </a:r>
            <a:r>
              <a:rPr lang="it-IT" sz="2400" dirty="0" err="1"/>
              <a:t>write</a:t>
            </a:r>
            <a:endParaRPr lang="it-IT" sz="2400" dirty="0"/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a </a:t>
            </a:r>
            <a:r>
              <a:rPr lang="it-IT" sz="2000" dirty="0" err="1"/>
              <a:t>write</a:t>
            </a:r>
            <a:r>
              <a:rPr lang="it-IT" sz="2000" dirty="0"/>
              <a:t> we </a:t>
            </a:r>
            <a:r>
              <a:rPr lang="it-IT" sz="2000" dirty="0" err="1"/>
              <a:t>materialize</a:t>
            </a:r>
            <a:r>
              <a:rPr lang="it-IT" sz="2000" dirty="0"/>
              <a:t> the join on disk,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optimal</a:t>
            </a:r>
            <a:r>
              <a:rPr lang="it-IT" sz="2000" dirty="0"/>
              <a:t> on </a:t>
            </a:r>
            <a:r>
              <a:rPr lang="it-IT" sz="2000" dirty="0" err="1"/>
              <a:t>read</a:t>
            </a:r>
            <a:endParaRPr lang="it-IT" sz="2000" dirty="0"/>
          </a:p>
          <a:p>
            <a:pPr marL="0" indent="0" algn="ctr">
              <a:buNone/>
            </a:pPr>
            <a:r>
              <a:rPr lang="it-IT" sz="2400" dirty="0" err="1">
                <a:solidFill>
                  <a:schemeClr val="tx2"/>
                </a:solidFill>
              </a:rPr>
              <a:t>Joining</a:t>
            </a:r>
            <a:r>
              <a:rPr lang="it-IT" sz="2400" dirty="0">
                <a:solidFill>
                  <a:schemeClr val="tx2"/>
                </a:solidFill>
              </a:rPr>
              <a:t> on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creates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duplicated</a:t>
            </a:r>
            <a:r>
              <a:rPr lang="it-IT" sz="2400" b="1" dirty="0">
                <a:solidFill>
                  <a:schemeClr val="tx2"/>
                </a:solidFill>
              </a:rPr>
              <a:t> data </a:t>
            </a:r>
            <a:r>
              <a:rPr lang="it-IT" sz="2400" dirty="0" err="1">
                <a:solidFill>
                  <a:schemeClr val="tx2"/>
                </a:solidFill>
              </a:rPr>
              <a:t>but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OK! We </a:t>
            </a:r>
            <a:r>
              <a:rPr lang="it-IT" sz="2400" dirty="0" err="1">
                <a:solidFill>
                  <a:schemeClr val="tx2"/>
                </a:solidFill>
              </a:rPr>
              <a:t>want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>
                <a:solidFill>
                  <a:schemeClr val="tx2"/>
                </a:solidFill>
              </a:rPr>
              <a:t>fast </a:t>
            </a:r>
            <a:r>
              <a:rPr lang="it-IT" sz="2400" b="1" dirty="0" err="1">
                <a:solidFill>
                  <a:schemeClr val="tx2"/>
                </a:solidFill>
              </a:rPr>
              <a:t>read</a:t>
            </a:r>
            <a:r>
              <a:rPr lang="it-IT" sz="2400" b="1" dirty="0">
                <a:solidFill>
                  <a:schemeClr val="tx2"/>
                </a:solidFill>
              </a:rPr>
              <a:t> access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dirty="0" err="1">
                <a:solidFill>
                  <a:schemeClr val="tx2"/>
                </a:solidFill>
              </a:rPr>
              <a:t>Every</a:t>
            </a:r>
            <a:r>
              <a:rPr lang="it-IT" sz="2400" dirty="0">
                <a:solidFill>
                  <a:schemeClr val="tx2"/>
                </a:solidFill>
              </a:rPr>
              <a:t> update </a:t>
            </a:r>
            <a:r>
              <a:rPr lang="it-IT" sz="2400" dirty="0" err="1">
                <a:solidFill>
                  <a:schemeClr val="tx2"/>
                </a:solidFill>
              </a:rPr>
              <a:t>needs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edit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all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involved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tables</a:t>
            </a:r>
            <a:endParaRPr lang="it-IT" sz="24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ED51AE-06BC-4605-ADC5-FD89159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43" y="4590004"/>
            <a:ext cx="6168085" cy="1682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F84C9-47B3-4520-BCD7-D8B7DE3AB82E}"/>
              </a:ext>
            </a:extLst>
          </p:cNvPr>
          <p:cNvSpPr txBox="1"/>
          <p:nvPr/>
        </p:nvSpPr>
        <p:spPr>
          <a:xfrm>
            <a:off x="2937572" y="6243454"/>
            <a:ext cx="63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Three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a video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9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75A74-FE4C-4691-9FE7-560253B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Physical</a:t>
            </a:r>
            <a:r>
              <a:rPr lang="it-IT" dirty="0"/>
              <a:t> data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8C6B-A03F-4DA7-BBE5-E4E3D3D2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5482017" cy="402336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move</a:t>
            </a:r>
            <a:r>
              <a:rPr lang="it-IT" dirty="0"/>
              <a:t> from a </a:t>
            </a:r>
            <a:r>
              <a:rPr lang="it-IT" dirty="0" err="1"/>
              <a:t>logical</a:t>
            </a:r>
            <a:r>
              <a:rPr lang="it-IT" dirty="0"/>
              <a:t> model to a </a:t>
            </a:r>
            <a:r>
              <a:rPr lang="it-IT" dirty="0" err="1"/>
              <a:t>physical</a:t>
            </a:r>
            <a:r>
              <a:rPr lang="it-IT" dirty="0"/>
              <a:t> one we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CQL data </a:t>
            </a:r>
            <a:r>
              <a:rPr lang="it-IT" dirty="0" err="1"/>
              <a:t>types</a:t>
            </a:r>
            <a:endParaRPr lang="it-IT" dirty="0"/>
          </a:p>
          <a:p>
            <a:pPr>
              <a:spcBef>
                <a:spcPts val="0"/>
              </a:spcBef>
            </a:pPr>
            <a:endParaRPr lang="it-IT" sz="400" dirty="0"/>
          </a:p>
          <a:p>
            <a:pPr marL="0" indent="0" algn="ctr">
              <a:buNone/>
            </a:pPr>
            <a:r>
              <a:rPr lang="it-IT" dirty="0" err="1">
                <a:solidFill>
                  <a:schemeClr val="tx2"/>
                </a:solidFill>
              </a:rPr>
              <a:t>Remember</a:t>
            </a:r>
            <a:r>
              <a:rPr lang="it-IT" dirty="0">
                <a:solidFill>
                  <a:schemeClr val="tx2"/>
                </a:solidFill>
              </a:rPr>
              <a:t>: we </a:t>
            </a:r>
            <a:r>
              <a:rPr lang="it-IT" dirty="0" err="1">
                <a:solidFill>
                  <a:schemeClr val="tx2"/>
                </a:solidFill>
              </a:rPr>
              <a:t>preferably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create a </a:t>
            </a:r>
            <a:r>
              <a:rPr lang="it-IT" dirty="0" err="1">
                <a:solidFill>
                  <a:schemeClr val="tx2"/>
                </a:solidFill>
              </a:rPr>
              <a:t>table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satisfies</a:t>
            </a:r>
            <a:r>
              <a:rPr lang="it-IT" dirty="0">
                <a:solidFill>
                  <a:schemeClr val="tx2"/>
                </a:solidFill>
              </a:rPr>
              <a:t> the query </a:t>
            </a:r>
            <a:r>
              <a:rPr lang="it-IT" b="1" dirty="0">
                <a:solidFill>
                  <a:schemeClr val="tx2"/>
                </a:solidFill>
              </a:rPr>
              <a:t>by </a:t>
            </a:r>
            <a:r>
              <a:rPr lang="it-IT" b="1" dirty="0" err="1">
                <a:solidFill>
                  <a:schemeClr val="tx2"/>
                </a:solidFill>
              </a:rPr>
              <a:t>executing</a:t>
            </a:r>
            <a:r>
              <a:rPr lang="it-IT" b="1" dirty="0">
                <a:solidFill>
                  <a:schemeClr val="tx2"/>
                </a:solidFill>
              </a:rPr>
              <a:t> once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2FFC5F2-A8E8-431E-BA90-3AE0F15C1EE9}"/>
              </a:ext>
            </a:extLst>
          </p:cNvPr>
          <p:cNvGrpSpPr/>
          <p:nvPr/>
        </p:nvGrpSpPr>
        <p:grpSpPr>
          <a:xfrm>
            <a:off x="2096691" y="4138987"/>
            <a:ext cx="8189117" cy="2411634"/>
            <a:chOff x="1526383" y="4141177"/>
            <a:chExt cx="8189117" cy="241163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936FF84-88ED-4B64-B810-A6741D61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383" y="4141177"/>
              <a:ext cx="8189117" cy="19881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392F395-E6BD-40BE-8111-FA67441E60D4}"/>
                </a:ext>
              </a:extLst>
            </p:cNvPr>
            <p:cNvSpPr txBox="1"/>
            <p:nvPr/>
          </p:nvSpPr>
          <p:spPr>
            <a:xfrm>
              <a:off x="2879932" y="6186304"/>
              <a:ext cx="5482018" cy="366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Physical</a:t>
              </a:r>
              <a:r>
                <a:rPr lang="it-IT" dirty="0"/>
                <a:t> data model – </a:t>
              </a:r>
              <a:r>
                <a:rPr lang="it-IT" dirty="0" err="1"/>
                <a:t>Notice</a:t>
              </a:r>
              <a:r>
                <a:rPr lang="it-IT" dirty="0"/>
                <a:t> the </a:t>
              </a:r>
              <a:r>
                <a:rPr lang="it-IT" dirty="0" err="1"/>
                <a:t>added</a:t>
              </a:r>
              <a:r>
                <a:rPr lang="it-IT" dirty="0"/>
                <a:t> data </a:t>
              </a:r>
              <a:r>
                <a:rPr lang="it-IT" dirty="0" err="1"/>
                <a:t>types</a:t>
              </a:r>
              <a:endParaRPr lang="it-IT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A81F992-6B16-4AF8-AFEE-9EC0594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733925"/>
            <a:ext cx="4157470" cy="23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1962150"/>
            <a:ext cx="10907460" cy="4533900"/>
          </a:xfrm>
        </p:spPr>
        <p:txBody>
          <a:bodyPr>
            <a:norm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suspected</a:t>
            </a:r>
            <a:r>
              <a:rPr lang="it-IT" dirty="0"/>
              <a:t>, </a:t>
            </a:r>
            <a:r>
              <a:rPr lang="it-IT" dirty="0" err="1"/>
              <a:t>measuring</a:t>
            </a:r>
            <a:r>
              <a:rPr lang="it-IT" dirty="0"/>
              <a:t> the </a:t>
            </a:r>
            <a:r>
              <a:rPr lang="it-IT" dirty="0" err="1"/>
              <a:t>outcome</a:t>
            </a:r>
            <a:r>
              <a:rPr lang="it-IT" dirty="0"/>
              <a:t> of the 3 </a:t>
            </a:r>
            <a:r>
              <a:rPr lang="it-IT" dirty="0" err="1"/>
              <a:t>implementations</a:t>
            </a:r>
            <a:r>
              <a:rPr lang="it-IT" dirty="0"/>
              <a:t> of the task </a:t>
            </a:r>
            <a:r>
              <a:rPr lang="it-IT" dirty="0" err="1"/>
              <a:t>confirmed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data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/>
              <a:t>So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/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model (UML)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136678"/>
            <a:ext cx="7924684" cy="4645862"/>
          </a:xfrm>
        </p:spPr>
        <p:txBody>
          <a:bodyPr>
            <a:normAutofit/>
          </a:bodyPr>
          <a:lstStyle/>
          <a:p>
            <a:r>
              <a:rPr lang="it-IT" sz="2000" dirty="0"/>
              <a:t>In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solution</a:t>
            </a:r>
            <a:r>
              <a:rPr lang="it-IT" sz="2000" dirty="0"/>
              <a:t> I </a:t>
            </a:r>
            <a:r>
              <a:rPr lang="it-IT" sz="2000" dirty="0" err="1"/>
              <a:t>wanted</a:t>
            </a:r>
            <a:r>
              <a:rPr lang="it-IT" sz="2000" dirty="0"/>
              <a:t> to use the Dataset </a:t>
            </a:r>
            <a:r>
              <a:rPr lang="it-IT" sz="2000" dirty="0" err="1"/>
              <a:t>almost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provided</a:t>
            </a:r>
            <a:r>
              <a:rPr lang="it-IT" sz="2000" dirty="0"/>
              <a:t>.</a:t>
            </a:r>
          </a:p>
          <a:p>
            <a:r>
              <a:rPr lang="it-IT" sz="2000" dirty="0"/>
              <a:t>Using </a:t>
            </a:r>
            <a:r>
              <a:rPr lang="it-IT" sz="2000" dirty="0" err="1"/>
              <a:t>this</a:t>
            </a:r>
            <a:r>
              <a:rPr lang="it-IT" sz="2000" dirty="0"/>
              <a:t> schema,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check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rows</a:t>
            </a:r>
            <a:r>
              <a:rPr lang="it-IT" sz="2000" dirty="0"/>
              <a:t> to </a:t>
            </a:r>
            <a:r>
              <a:rPr lang="it-IT" sz="2000" dirty="0" err="1"/>
              <a:t>calculate</a:t>
            </a:r>
            <a:r>
              <a:rPr lang="it-IT" sz="2000" dirty="0"/>
              <a:t> the users’ </a:t>
            </a:r>
            <a:r>
              <a:rPr lang="it-IT" sz="2000" dirty="0" err="1"/>
              <a:t>visit</a:t>
            </a:r>
            <a:r>
              <a:rPr lang="it-IT" sz="2000" dirty="0"/>
              <a:t> times</a:t>
            </a:r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NOT support sub-queries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external</a:t>
            </a:r>
            <a:r>
              <a:rPr lang="it-IT" dirty="0"/>
              <a:t> programming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: Cassandra driver for Python</a:t>
            </a:r>
          </a:p>
          <a:p>
            <a:r>
              <a:rPr lang="it-IT" sz="2000" dirty="0"/>
              <a:t>The script </a:t>
            </a:r>
            <a:r>
              <a:rPr lang="it-IT" sz="2000" dirty="0" err="1"/>
              <a:t>asks</a:t>
            </a:r>
            <a:r>
              <a:rPr lang="it-IT" sz="2000" dirty="0"/>
              <a:t> for ALL the </a:t>
            </a:r>
            <a:r>
              <a:rPr lang="it-IT" sz="2000" dirty="0" err="1"/>
              <a:t>rows</a:t>
            </a:r>
            <a:r>
              <a:rPr lang="it-IT" sz="2000" dirty="0"/>
              <a:t> in the </a:t>
            </a:r>
            <a:r>
              <a:rPr lang="it-IT" sz="2000" dirty="0" err="1"/>
              <a:t>table</a:t>
            </a:r>
            <a:r>
              <a:rPr lang="it-IT" sz="2000" dirty="0"/>
              <a:t> </a:t>
            </a:r>
            <a:r>
              <a:rPr lang="it-IT" sz="2000" i="1" dirty="0" err="1"/>
              <a:t>entrance_by_card</a:t>
            </a:r>
            <a:r>
              <a:rPr lang="it-IT" sz="2000" dirty="0"/>
              <a:t>, </a:t>
            </a:r>
          </a:p>
          <a:p>
            <a:pPr lvl="1"/>
            <a:r>
              <a:rPr lang="en-US" dirty="0"/>
              <a:t>SELECT * FROM </a:t>
            </a:r>
            <a:r>
              <a:rPr lang="en-US" dirty="0" err="1"/>
              <a:t>entrance_by_card</a:t>
            </a:r>
            <a:r>
              <a:rPr lang="en-US" dirty="0"/>
              <a:t>;</a:t>
            </a:r>
          </a:p>
          <a:p>
            <a:pPr lvl="1"/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user, </a:t>
            </a:r>
            <a:r>
              <a:rPr lang="it-IT" dirty="0" err="1"/>
              <a:t>considering</a:t>
            </a:r>
            <a:r>
              <a:rPr lang="it-IT" dirty="0"/>
              <a:t> travel times and </a:t>
            </a:r>
            <a:r>
              <a:rPr lang="it-IT" dirty="0" err="1"/>
              <a:t>excluding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</a:t>
            </a:r>
            <a:r>
              <a:rPr lang="it-IT" dirty="0" err="1"/>
              <a:t>calulations</a:t>
            </a:r>
            <a:endParaRPr lang="it-IT" dirty="0"/>
          </a:p>
          <a:p>
            <a:r>
              <a:rPr lang="it-IT" sz="2000" dirty="0" err="1"/>
              <a:t>However</a:t>
            </a:r>
            <a:r>
              <a:rPr lang="it-IT" sz="2000" dirty="0"/>
              <a:t>, </a:t>
            </a:r>
            <a:r>
              <a:rPr lang="it-IT" sz="2000" dirty="0" err="1"/>
              <a:t>asking</a:t>
            </a:r>
            <a:r>
              <a:rPr lang="it-IT" sz="2000" dirty="0"/>
              <a:t> for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rows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good </a:t>
            </a:r>
            <a:r>
              <a:rPr lang="it-IT" sz="2000" dirty="0" err="1"/>
              <a:t>practice</a:t>
            </a:r>
            <a:r>
              <a:rPr lang="it-IT" sz="2000" dirty="0"/>
              <a:t>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ask</a:t>
            </a:r>
            <a:r>
              <a:rPr lang="it-IT" dirty="0"/>
              <a:t> by POI in </a:t>
            </a:r>
            <a:r>
              <a:rPr lang="it-IT" i="1" dirty="0" err="1"/>
              <a:t>entrance_by_poi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we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en-US" dirty="0"/>
              <a:t>the order of the POI visited </a:t>
            </a:r>
            <a:r>
              <a:rPr lang="en-US" b="1" dirty="0"/>
              <a:t>by users 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AC66D-5A51-4F37-B51A-F325EC4C71FE}"/>
              </a:ext>
            </a:extLst>
          </p:cNvPr>
          <p:cNvSpPr txBox="1"/>
          <p:nvPr/>
        </p:nvSpPr>
        <p:spPr>
          <a:xfrm>
            <a:off x="8648815" y="5407896"/>
            <a:ext cx="34194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1°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sz="1400" dirty="0"/>
              <a:t>To be fair, </a:t>
            </a:r>
            <a:r>
              <a:rPr lang="it-IT" sz="1400" dirty="0" err="1"/>
              <a:t>only</a:t>
            </a:r>
            <a:r>
              <a:rPr lang="it-IT" sz="1400" dirty="0"/>
              <a:t> the </a:t>
            </a:r>
            <a:r>
              <a:rPr lang="it-IT" sz="1400" i="1" dirty="0" err="1"/>
              <a:t>entrance_by_card</a:t>
            </a:r>
            <a:r>
              <a:rPr lang="it-IT" sz="1400" i="1" dirty="0"/>
              <a:t> </a:t>
            </a:r>
            <a:r>
              <a:rPr lang="it-IT" sz="1400" dirty="0" err="1"/>
              <a:t>table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. </a:t>
            </a:r>
            <a:r>
              <a:rPr lang="it-IT" sz="1400" i="1" dirty="0" err="1"/>
              <a:t>entrance_by_poi</a:t>
            </a:r>
            <a:r>
              <a:rPr lang="it-IT" sz="1400" i="1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never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: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my</a:t>
            </a:r>
            <a:r>
              <a:rPr lang="it-IT" sz="1400" dirty="0"/>
              <a:t> first </a:t>
            </a:r>
            <a:r>
              <a:rPr lang="it-IT" sz="1400" dirty="0" err="1"/>
              <a:t>attempt</a:t>
            </a:r>
            <a:r>
              <a:rPr lang="it-IT" sz="1400" dirty="0"/>
              <a:t> and I </a:t>
            </a:r>
            <a:r>
              <a:rPr lang="it-IT" sz="1400" dirty="0" err="1"/>
              <a:t>thought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going</a:t>
            </a:r>
            <a:r>
              <a:rPr lang="it-IT" sz="1400" dirty="0"/>
              <a:t> to be </a:t>
            </a:r>
            <a:r>
              <a:rPr lang="it-IT" sz="1400" dirty="0" err="1"/>
              <a:t>useful</a:t>
            </a:r>
            <a:r>
              <a:rPr lang="it-IT" sz="1400" dirty="0"/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C967C-CF69-4E88-B5F0-0DF42CA6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34" y="1824864"/>
            <a:ext cx="3305636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DF674-6A32-4CAD-BD9A-77C37C5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93AA0-BB6F-434C-BB60-BA94F785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87893"/>
            <a:ext cx="10358247" cy="4023360"/>
          </a:xfrm>
        </p:spPr>
        <p:txBody>
          <a:bodyPr/>
          <a:lstStyle/>
          <a:p>
            <a:r>
              <a:rPr lang="it-IT" dirty="0" err="1"/>
              <a:t>Surprisingly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fastest</a:t>
            </a:r>
            <a:r>
              <a:rPr lang="it-IT" dirty="0"/>
              <a:t> of the 3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overhead time </a:t>
            </a:r>
            <a:r>
              <a:rPr lang="it-IT" dirty="0" err="1"/>
              <a:t>is</a:t>
            </a:r>
            <a:r>
              <a:rPr lang="it-IT" dirty="0"/>
              <a:t> the query </a:t>
            </a:r>
            <a:r>
              <a:rPr lang="it-IT" dirty="0" err="1"/>
              <a:t>execution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calculating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fast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B0174C-1FA1-421C-8BDF-59A8A79D1E80}"/>
              </a:ext>
            </a:extLst>
          </p:cNvPr>
          <p:cNvSpPr txBox="1"/>
          <p:nvPr/>
        </p:nvSpPr>
        <p:spPr>
          <a:xfrm>
            <a:off x="1135324" y="3563244"/>
            <a:ext cx="5741726" cy="2466082"/>
          </a:xfrm>
          <a:prstGeom prst="rect">
            <a:avLst/>
          </a:prstGeom>
          <a:noFill/>
        </p:spPr>
        <p:txBody>
          <a:bodyPr wrap="square" numCol="2">
            <a:noAutofit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0:56:20</a:t>
            </a:r>
          </a:p>
          <a:p>
            <a:r>
              <a:rPr lang="it-IT" sz="1400" dirty="0"/>
              <a:t>Museo Storia 1:18:17</a:t>
            </a:r>
          </a:p>
          <a:p>
            <a:r>
              <a:rPr lang="it-IT" sz="1400" dirty="0"/>
              <a:t>Torre Lamberti 0:57:49</a:t>
            </a:r>
          </a:p>
          <a:p>
            <a:r>
              <a:rPr lang="it-IT" sz="1400" dirty="0"/>
              <a:t>Arena 1:11:21</a:t>
            </a:r>
          </a:p>
          <a:p>
            <a:r>
              <a:rPr lang="it-IT" sz="1400" dirty="0"/>
              <a:t>Palazzo della Ragione 1:01:52</a:t>
            </a:r>
          </a:p>
          <a:p>
            <a:r>
              <a:rPr lang="it-IT" sz="1400" dirty="0"/>
              <a:t>Giardino Giusti 1:42:46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1:32:30</a:t>
            </a:r>
          </a:p>
          <a:p>
            <a:r>
              <a:rPr lang="it-IT" sz="1400" dirty="0"/>
              <a:t>Museo Conte 0:43:50</a:t>
            </a:r>
          </a:p>
          <a:p>
            <a:r>
              <a:rPr lang="it-IT" sz="1400" dirty="0"/>
              <a:t>Castelvecchio 1:54:33</a:t>
            </a:r>
          </a:p>
          <a:p>
            <a:r>
              <a:rPr lang="it-IT" sz="1400" dirty="0"/>
              <a:t>San Zeno 1:35:28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1:12:37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1:13:19</a:t>
            </a:r>
          </a:p>
          <a:p>
            <a:r>
              <a:rPr lang="it-IT" sz="1400" dirty="0"/>
              <a:t>San Fermo 1:05:45</a:t>
            </a:r>
          </a:p>
          <a:p>
            <a:r>
              <a:rPr lang="it-IT" sz="1400" dirty="0"/>
              <a:t>Casa Giulietta 1:07:29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1:18:50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1:10:26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32CD98-A5FE-42DF-BD60-D693F85328A3}"/>
              </a:ext>
            </a:extLst>
          </p:cNvPr>
          <p:cNvSpPr txBox="1"/>
          <p:nvPr/>
        </p:nvSpPr>
        <p:spPr>
          <a:xfrm>
            <a:off x="1135323" y="6033696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--- 30.08282470703125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305B79-91BA-4225-8B12-FA825A1E333C}"/>
              </a:ext>
            </a:extLst>
          </p:cNvPr>
          <p:cNvSpPr txBox="1"/>
          <p:nvPr/>
        </p:nvSpPr>
        <p:spPr>
          <a:xfrm>
            <a:off x="6505573" y="3429000"/>
            <a:ext cx="498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30 second,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first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38 seconds (Cassandra caches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times are </a:t>
            </a:r>
            <a:r>
              <a:rPr lang="it-IT" dirty="0" err="1"/>
              <a:t>measured</a:t>
            </a:r>
            <a:r>
              <a:rPr lang="it-IT" dirty="0"/>
              <a:t> in </a:t>
            </a:r>
            <a:r>
              <a:rPr lang="it-IT" dirty="0" err="1"/>
              <a:t>hh:mm:ss</a:t>
            </a:r>
            <a:r>
              <a:rPr lang="it-IT" dirty="0"/>
              <a:t> format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4A28E2-AD6D-4D2A-9A46-F4DDAF0C9902}"/>
              </a:ext>
            </a:extLst>
          </p:cNvPr>
          <p:cNvSpPr/>
          <p:nvPr/>
        </p:nvSpPr>
        <p:spPr>
          <a:xfrm>
            <a:off x="1135324" y="3558874"/>
            <a:ext cx="4892614" cy="28441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49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8BDC6-A46B-43CF-BE09-4F0F91A3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9A10D-D9B5-4A13-8F1B-26C6A6E7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8" y="2036046"/>
            <a:ext cx="7957650" cy="4484644"/>
          </a:xfrm>
        </p:spPr>
        <p:txBody>
          <a:bodyPr>
            <a:normAutofit/>
          </a:bodyPr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and on, in the </a:t>
            </a:r>
            <a:r>
              <a:rPr lang="it-IT" dirty="0" err="1"/>
              <a:t>physical</a:t>
            </a:r>
            <a:r>
              <a:rPr lang="it-IT" dirty="0"/>
              <a:t> model I </a:t>
            </a:r>
            <a:r>
              <a:rPr lang="it-IT" dirty="0" err="1"/>
              <a:t>skipped</a:t>
            </a:r>
            <a:r>
              <a:rPr lang="it-IT" dirty="0"/>
              <a:t> the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sz="1600" dirty="0"/>
              <a:t>(like </a:t>
            </a:r>
            <a:r>
              <a:rPr lang="it-IT" sz="1600" dirty="0" err="1"/>
              <a:t>device_id</a:t>
            </a:r>
            <a:r>
              <a:rPr lang="it-IT" sz="1600" dirty="0"/>
              <a:t> and </a:t>
            </a:r>
            <a:r>
              <a:rPr lang="it-IT" sz="1600" dirty="0" err="1"/>
              <a:t>profile_name</a:t>
            </a:r>
            <a:r>
              <a:rPr lang="it-IT" sz="1600" dirty="0"/>
              <a:t>)</a:t>
            </a:r>
          </a:p>
          <a:p>
            <a:pPr lvl="1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advantages</a:t>
            </a:r>
            <a:r>
              <a:rPr lang="it-IT" dirty="0"/>
              <a:t> to </a:t>
            </a:r>
            <a:r>
              <a:rPr lang="it-IT" dirty="0" err="1"/>
              <a:t>lighten</a:t>
            </a:r>
            <a:r>
              <a:rPr lang="it-IT" dirty="0"/>
              <a:t> up the query </a:t>
            </a:r>
            <a:r>
              <a:rPr lang="it-IT" dirty="0" err="1"/>
              <a:t>execution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I </a:t>
            </a:r>
            <a:r>
              <a:rPr lang="it-IT" dirty="0" err="1"/>
              <a:t>tried</a:t>
            </a:r>
            <a:r>
              <a:rPr lang="it-IT" dirty="0"/>
              <a:t> to group </a:t>
            </a:r>
            <a:r>
              <a:rPr lang="it-IT" dirty="0" err="1"/>
              <a:t>all</a:t>
            </a:r>
            <a:r>
              <a:rPr lang="it-IT" dirty="0"/>
              <a:t> the user </a:t>
            </a:r>
            <a:r>
              <a:rPr lang="it-IT" dirty="0" err="1"/>
              <a:t>entrance</a:t>
            </a:r>
            <a:r>
              <a:rPr lang="it-IT" dirty="0"/>
              <a:t> in a </a:t>
            </a:r>
            <a:r>
              <a:rPr lang="it-IT" dirty="0" err="1"/>
              <a:t>map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Key: </a:t>
            </a:r>
            <a:r>
              <a:rPr lang="it-IT" dirty="0" err="1"/>
              <a:t>entrance</a:t>
            </a:r>
            <a:r>
              <a:rPr lang="it-IT" dirty="0"/>
              <a:t> timestamp</a:t>
            </a:r>
          </a:p>
          <a:p>
            <a:pPr lvl="1"/>
            <a:r>
              <a:rPr lang="it-IT" dirty="0"/>
              <a:t>Value: POI name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half</a:t>
            </a:r>
            <a:r>
              <a:rPr lang="it-IT" dirty="0"/>
              <a:t> of the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by Cassandra </a:t>
            </a:r>
            <a:r>
              <a:rPr lang="it-IT" dirty="0" err="1"/>
              <a:t>defining</a:t>
            </a:r>
            <a:r>
              <a:rPr lang="it-IT" dirty="0"/>
              <a:t> a UDF (user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) in Java </a:t>
            </a:r>
            <a:r>
              <a:rPr lang="it-IT" dirty="0" err="1"/>
              <a:t>directly</a:t>
            </a:r>
            <a:r>
              <a:rPr lang="it-IT" dirty="0"/>
              <a:t> in Cassandra</a:t>
            </a:r>
          </a:p>
          <a:p>
            <a:pPr lvl="1"/>
            <a:r>
              <a:rPr lang="it-IT" dirty="0"/>
              <a:t>Cassandra supports custom </a:t>
            </a:r>
            <a:r>
              <a:rPr lang="it-IT" dirty="0" err="1"/>
              <a:t>function</a:t>
            </a:r>
            <a:r>
              <a:rPr lang="it-IT" dirty="0"/>
              <a:t> to use in a SELECT </a:t>
            </a:r>
            <a:r>
              <a:rPr lang="it-IT" dirty="0" err="1"/>
              <a:t>statement</a:t>
            </a:r>
            <a:endParaRPr lang="it-IT" dirty="0"/>
          </a:p>
          <a:p>
            <a:pPr lvl="1"/>
            <a:r>
              <a:rPr lang="en-US" dirty="0"/>
              <a:t>SELECT </a:t>
            </a:r>
            <a:r>
              <a:rPr lang="en-US" dirty="0" err="1">
                <a:solidFill>
                  <a:schemeClr val="tx2"/>
                </a:solidFill>
              </a:rPr>
              <a:t>computeStay</a:t>
            </a:r>
            <a:r>
              <a:rPr lang="en-US" dirty="0">
                <a:solidFill>
                  <a:schemeClr val="tx2"/>
                </a:solidFill>
              </a:rPr>
              <a:t>(entrances) </a:t>
            </a:r>
            <a:r>
              <a:rPr lang="en-US" dirty="0"/>
              <a:t>FROM </a:t>
            </a:r>
            <a:r>
              <a:rPr lang="en-US" dirty="0" err="1"/>
              <a:t>grouped_entrances_by_card</a:t>
            </a:r>
            <a:endParaRPr lang="en-US" dirty="0"/>
          </a:p>
          <a:p>
            <a:pPr lvl="1"/>
            <a:r>
              <a:rPr lang="en-US" dirty="0"/>
              <a:t>It directly returns a map containing the POI name and the visit time for each user, including subtracting the travelling time and excluding different days POI</a:t>
            </a:r>
          </a:p>
          <a:p>
            <a:pPr marL="128016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62902B-6F73-4AA7-95A5-E1782843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41" y="2869501"/>
            <a:ext cx="3241542" cy="11189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222FAF-5BE7-428D-A5E6-61DB8194D7A0}"/>
              </a:ext>
            </a:extLst>
          </p:cNvPr>
          <p:cNvSpPr txBox="1"/>
          <p:nvPr/>
        </p:nvSpPr>
        <p:spPr>
          <a:xfrm>
            <a:off x="8578708" y="3909036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2°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608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FA481-9EBA-4707-9BE5-478664E2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E2F9F-BF30-4652-A9E0-F9B198D5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96" y="1760090"/>
            <a:ext cx="10463608" cy="4023360"/>
          </a:xfrm>
        </p:spPr>
        <p:txBody>
          <a:bodyPr/>
          <a:lstStyle/>
          <a:p>
            <a:r>
              <a:rPr lang="it-IT" dirty="0" err="1"/>
              <a:t>Then</a:t>
            </a:r>
            <a:r>
              <a:rPr lang="it-IT" dirty="0"/>
              <a:t>, Python takes the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and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POI</a:t>
            </a:r>
          </a:p>
          <a:p>
            <a:r>
              <a:rPr lang="it-IT" sz="1600" dirty="0"/>
              <a:t>Note: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the travel time </a:t>
            </a:r>
            <a:r>
              <a:rPr lang="it-IT" sz="1600" dirty="0" err="1"/>
              <a:t>matrix</a:t>
            </a:r>
            <a:r>
              <a:rPr lang="it-IT" sz="1600" dirty="0"/>
              <a:t> in a Cassandra </a:t>
            </a:r>
            <a:r>
              <a:rPr lang="it-IT" sz="1600" dirty="0" err="1"/>
              <a:t>table</a:t>
            </a:r>
            <a:r>
              <a:rPr lang="it-IT" sz="1600" dirty="0"/>
              <a:t>, </a:t>
            </a:r>
            <a:r>
              <a:rPr lang="it-IT" sz="1600" dirty="0" err="1"/>
              <a:t>since</a:t>
            </a:r>
            <a:r>
              <a:rPr lang="it-IT" sz="1600" dirty="0"/>
              <a:t> UDF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perform</a:t>
            </a:r>
            <a:r>
              <a:rPr lang="it-IT" sz="1600" dirty="0"/>
              <a:t> queries inside.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however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</a:t>
            </a:r>
            <a:r>
              <a:rPr lang="it-IT" sz="1600" dirty="0" err="1"/>
              <a:t>it</a:t>
            </a:r>
            <a:r>
              <a:rPr lang="it-IT" sz="1600" dirty="0"/>
              <a:t> inside the </a:t>
            </a:r>
            <a:r>
              <a:rPr lang="it-IT" sz="1600" i="1" dirty="0" err="1"/>
              <a:t>entrance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by </a:t>
            </a:r>
            <a:r>
              <a:rPr lang="it-IT" sz="1600" dirty="0" err="1"/>
              <a:t>creating</a:t>
            </a:r>
            <a:r>
              <a:rPr lang="it-IT" sz="1600" dirty="0"/>
              <a:t> </a:t>
            </a:r>
            <a:r>
              <a:rPr lang="it-IT" sz="1600" dirty="0" err="1"/>
              <a:t>another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inside,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nested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recommended</a:t>
            </a:r>
            <a:r>
              <a:rPr lang="it-IT" sz="1600" dirty="0"/>
              <a:t> and </a:t>
            </a:r>
            <a:r>
              <a:rPr lang="it-IT" sz="1600" dirty="0" err="1"/>
              <a:t>difficult</a:t>
            </a:r>
            <a:r>
              <a:rPr lang="it-IT" sz="1600" dirty="0"/>
              <a:t> to </a:t>
            </a:r>
            <a:r>
              <a:rPr lang="it-IT" sz="1600" dirty="0" err="1"/>
              <a:t>manage</a:t>
            </a:r>
            <a:endParaRPr lang="it-IT" sz="1600" dirty="0"/>
          </a:p>
          <a:p>
            <a:r>
              <a:rPr lang="it-IT" dirty="0"/>
              <a:t>I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one, </a:t>
            </a:r>
            <a:r>
              <a:rPr lang="it-IT" dirty="0" err="1"/>
              <a:t>but</a:t>
            </a:r>
            <a:r>
              <a:rPr lang="it-IT" dirty="0"/>
              <a:t> turns out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UDFs</a:t>
            </a:r>
            <a:r>
              <a:rPr lang="it-IT" dirty="0"/>
              <a:t> take a </a:t>
            </a:r>
            <a:r>
              <a:rPr lang="it-IT" dirty="0" err="1"/>
              <a:t>lot</a:t>
            </a:r>
            <a:r>
              <a:rPr lang="it-IT" dirty="0"/>
              <a:t> of time to compute,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invoke</a:t>
            </a:r>
            <a:r>
              <a:rPr lang="it-IT" dirty="0"/>
              <a:t> a Java </a:t>
            </a:r>
            <a:r>
              <a:rPr lang="it-IT" dirty="0" err="1"/>
              <a:t>function</a:t>
            </a:r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67EDD9-8CA6-4D6B-94DF-F14681123EBF}"/>
              </a:ext>
            </a:extLst>
          </p:cNvPr>
          <p:cNvSpPr txBox="1"/>
          <p:nvPr/>
        </p:nvSpPr>
        <p:spPr>
          <a:xfrm>
            <a:off x="991550" y="4009895"/>
            <a:ext cx="5733100" cy="2339089"/>
          </a:xfrm>
          <a:prstGeom prst="rect">
            <a:avLst/>
          </a:prstGeom>
          <a:noFill/>
        </p:spPr>
        <p:txBody>
          <a:bodyPr wrap="square" numCol="2" rtlCol="0">
            <a:normAutofit lnSpcReduction="10000"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0:56:31</a:t>
            </a:r>
          </a:p>
          <a:p>
            <a:r>
              <a:rPr lang="it-IT" sz="1400" dirty="0"/>
              <a:t>Museo Storia 1:18:19</a:t>
            </a:r>
          </a:p>
          <a:p>
            <a:r>
              <a:rPr lang="it-IT" sz="1400" dirty="0"/>
              <a:t>Torre Lamberti 0:58:04</a:t>
            </a:r>
          </a:p>
          <a:p>
            <a:r>
              <a:rPr lang="it-IT" sz="1400" dirty="0"/>
              <a:t>Arena 1:11:27</a:t>
            </a:r>
          </a:p>
          <a:p>
            <a:r>
              <a:rPr lang="it-IT" sz="1400" dirty="0"/>
              <a:t>Palazzo della Ragione 1:02:00</a:t>
            </a:r>
          </a:p>
          <a:p>
            <a:r>
              <a:rPr lang="it-IT" sz="1400" dirty="0"/>
              <a:t>Giardino Giusti 1:43:26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1:33:38</a:t>
            </a:r>
          </a:p>
          <a:p>
            <a:r>
              <a:rPr lang="it-IT" sz="1400" dirty="0"/>
              <a:t>Museo Conte 0:44:05</a:t>
            </a:r>
          </a:p>
          <a:p>
            <a:r>
              <a:rPr lang="it-IT" sz="1400" dirty="0"/>
              <a:t>Castelvecchio 1:55:01</a:t>
            </a:r>
          </a:p>
          <a:p>
            <a:r>
              <a:rPr lang="it-IT" sz="1400" dirty="0"/>
              <a:t>San Zeno 1:35:33</a:t>
            </a:r>
          </a:p>
          <a:p>
            <a:r>
              <a:rPr lang="it-IT" sz="1400" dirty="0"/>
              <a:t>Museo Lapidario 0:59:28</a:t>
            </a:r>
          </a:p>
          <a:p>
            <a:r>
              <a:rPr lang="it-IT" sz="1400" dirty="0"/>
              <a:t>Tomba Giulietta 1:12:43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1:13:23</a:t>
            </a:r>
          </a:p>
          <a:p>
            <a:r>
              <a:rPr lang="it-IT" sz="1400" dirty="0"/>
              <a:t>San Fermo 1:05:46</a:t>
            </a:r>
          </a:p>
          <a:p>
            <a:r>
              <a:rPr lang="it-IT" sz="1400" dirty="0"/>
              <a:t>Casa Giulietta 1:07:45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1:18:55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1:11:10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2FC103-BCBF-424B-BB06-1C11DBD5155C}"/>
              </a:ext>
            </a:extLst>
          </p:cNvPr>
          <p:cNvSpPr/>
          <p:nvPr/>
        </p:nvSpPr>
        <p:spPr>
          <a:xfrm>
            <a:off x="991550" y="3952875"/>
            <a:ext cx="4892614" cy="2600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2B9820-7685-47A5-9448-275D0AF50F1E}"/>
              </a:ext>
            </a:extLst>
          </p:cNvPr>
          <p:cNvSpPr txBox="1"/>
          <p:nvPr/>
        </p:nvSpPr>
        <p:spPr>
          <a:xfrm>
            <a:off x="1024128" y="6192763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--- 59.86117887496948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3D725-D286-4939-80C9-F13B81B64AAA}"/>
              </a:ext>
            </a:extLst>
          </p:cNvPr>
          <p:cNvSpPr txBox="1"/>
          <p:nvPr/>
        </p:nvSpPr>
        <p:spPr>
          <a:xfrm>
            <a:off x="6119942" y="4097680"/>
            <a:ext cx="5534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execution time is around 1 minute, while the first execution was 67 seconds</a:t>
            </a:r>
          </a:p>
          <a:p>
            <a:endParaRPr lang="en-US" dirty="0"/>
          </a:p>
          <a:p>
            <a:r>
              <a:rPr lang="en-US" dirty="0"/>
              <a:t>Notice that the average visit times are slightly different from the previous solution: this could be because I noted there were some duplicates in the original dataset: based on how the data is combined and on the Primary key, it is possible that some duplicated survived and others not</a:t>
            </a:r>
          </a:p>
        </p:txBody>
      </p:sp>
    </p:spTree>
    <p:extLst>
      <p:ext uri="{BB962C8B-B14F-4D97-AF65-F5344CB8AC3E}">
        <p14:creationId xmlns:p14="http://schemas.microsoft.com/office/powerpoint/2010/main" val="1586009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7510E-2A02-4C15-A17B-7D325F7D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9223A2-DD78-4645-B81B-E66ED7A52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2" y="1963268"/>
            <a:ext cx="7840028" cy="4867835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on a single </a:t>
            </a:r>
            <a:r>
              <a:rPr lang="it-IT" dirty="0" err="1"/>
              <a:t>row</a:t>
            </a:r>
            <a:endParaRPr lang="it-IT" dirty="0"/>
          </a:p>
          <a:p>
            <a:pPr lvl="1"/>
            <a:r>
              <a:rPr lang="it-IT" dirty="0"/>
              <a:t>So I </a:t>
            </a:r>
            <a:r>
              <a:rPr lang="it-IT" dirty="0" err="1"/>
              <a:t>lightened</a:t>
            </a:r>
            <a:r>
              <a:rPr lang="it-IT" dirty="0"/>
              <a:t> up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row</a:t>
            </a:r>
            <a:r>
              <a:rPr lang="it-IT" dirty="0"/>
              <a:t> in </a:t>
            </a:r>
            <a:r>
              <a:rPr lang="it-IT" i="1" dirty="0" err="1"/>
              <a:t>grouped_entrances_two_by_two_by_card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a POI and the POI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immediatly</a:t>
            </a:r>
            <a:r>
              <a:rPr lang="it-IT" dirty="0"/>
              <a:t> after</a:t>
            </a:r>
          </a:p>
          <a:p>
            <a:pPr lvl="1"/>
            <a:r>
              <a:rPr lang="it-IT" dirty="0"/>
              <a:t>The last POI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</a:t>
            </a:r>
            <a:r>
              <a:rPr lang="it-IT" dirty="0" err="1"/>
              <a:t>row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part of the </a:t>
            </a:r>
            <a:r>
              <a:rPr lang="it-IT" dirty="0" err="1"/>
              <a:t>previous</a:t>
            </a:r>
            <a:r>
              <a:rPr lang="it-IT" dirty="0"/>
              <a:t> one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Cassandra can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issues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The travel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support </a:t>
            </a:r>
            <a:r>
              <a:rPr lang="it-IT" dirty="0" err="1"/>
              <a:t>subtraction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Timestamps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exclude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days</a:t>
            </a:r>
          </a:p>
          <a:p>
            <a:r>
              <a:rPr lang="it-IT" dirty="0"/>
              <a:t>So I </a:t>
            </a:r>
            <a:r>
              <a:rPr lang="it-IT" dirty="0" err="1"/>
              <a:t>defined</a:t>
            </a:r>
            <a:r>
              <a:rPr lang="it-IT" dirty="0"/>
              <a:t> a UDF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checks and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</a:t>
            </a:r>
            <a:r>
              <a:rPr lang="it-IT" dirty="0" err="1"/>
              <a:t>containing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in seconds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FF8AEE-622A-4096-9694-C79565EDF054}"/>
              </a:ext>
            </a:extLst>
          </p:cNvPr>
          <p:cNvSpPr txBox="1"/>
          <p:nvPr/>
        </p:nvSpPr>
        <p:spPr>
          <a:xfrm>
            <a:off x="8548242" y="5364840"/>
            <a:ext cx="341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3°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dirty="0"/>
              <a:t>The second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discussed</a:t>
            </a:r>
            <a:r>
              <a:rPr lang="it-IT" dirty="0"/>
              <a:t> in the </a:t>
            </a:r>
            <a:r>
              <a:rPr lang="it-IT" dirty="0" err="1"/>
              <a:t>next</a:t>
            </a:r>
            <a:r>
              <a:rPr lang="it-IT" dirty="0"/>
              <a:t> slide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E415CC-A6C2-4090-87EA-87ABB6FB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33" y="2465295"/>
            <a:ext cx="3247491" cy="28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0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46A3F0-AC2F-4D64-BEBE-87B2D12F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68B4F-C93F-4178-B48B-8045561C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30" y="1792943"/>
            <a:ext cx="10813139" cy="4796118"/>
          </a:xfrm>
        </p:spPr>
        <p:txBody>
          <a:bodyPr>
            <a:normAutofit/>
          </a:bodyPr>
          <a:lstStyle/>
          <a:p>
            <a:r>
              <a:rPr lang="it-IT" dirty="0"/>
              <a:t>The plan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to </a:t>
            </a:r>
            <a:r>
              <a:rPr lang="it-IT" dirty="0" err="1"/>
              <a:t>directly</a:t>
            </a:r>
            <a:r>
              <a:rPr lang="it-IT" dirty="0"/>
              <a:t> use Cassandra to query the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times</a:t>
            </a:r>
          </a:p>
          <a:p>
            <a:pPr lvl="1"/>
            <a:r>
              <a:rPr lang="en-US" dirty="0"/>
              <a:t>SELECT </a:t>
            </a:r>
            <a:r>
              <a:rPr lang="en-US" dirty="0" err="1"/>
              <a:t>uuid</a:t>
            </a:r>
            <a:r>
              <a:rPr lang="en-US" dirty="0"/>
              <a:t>(), </a:t>
            </a:r>
            <a:r>
              <a:rPr lang="en-US" dirty="0" err="1"/>
              <a:t>computeStayTwoByTwo</a:t>
            </a:r>
            <a:r>
              <a:rPr lang="en-US" dirty="0"/>
              <a:t>(</a:t>
            </a:r>
            <a:r>
              <a:rPr lang="en-US" dirty="0" err="1"/>
              <a:t>first_entrance</a:t>
            </a:r>
            <a:r>
              <a:rPr lang="en-US" dirty="0"/>
              <a:t>, </a:t>
            </a:r>
            <a:r>
              <a:rPr lang="en-US" dirty="0" err="1"/>
              <a:t>second_entrance</a:t>
            </a:r>
            <a:r>
              <a:rPr lang="en-US" dirty="0"/>
              <a:t>, </a:t>
            </a:r>
            <a:r>
              <a:rPr lang="en-US" dirty="0" err="1"/>
              <a:t>first_poi</a:t>
            </a:r>
            <a:r>
              <a:rPr lang="en-US" dirty="0"/>
              <a:t>, </a:t>
            </a:r>
            <a:r>
              <a:rPr lang="en-US" dirty="0" err="1"/>
              <a:t>second_poi</a:t>
            </a:r>
            <a:r>
              <a:rPr lang="en-US" dirty="0"/>
              <a:t>), </a:t>
            </a:r>
            <a:r>
              <a:rPr lang="en-US" dirty="0" err="1"/>
              <a:t>first_poi</a:t>
            </a:r>
            <a:br>
              <a:rPr lang="en-US" dirty="0"/>
            </a:br>
            <a:r>
              <a:rPr lang="en-US" dirty="0"/>
              <a:t>	FROM </a:t>
            </a:r>
            <a:r>
              <a:rPr lang="en-US" dirty="0" err="1"/>
              <a:t>grouped_entrances_two_by_two_by_card</a:t>
            </a:r>
            <a:r>
              <a:rPr lang="en-US" dirty="0"/>
              <a:t>;</a:t>
            </a:r>
          </a:p>
          <a:p>
            <a:r>
              <a:rPr lang="en-US" dirty="0"/>
              <a:t>But executing this query directly in Cassandra shell generates a </a:t>
            </a:r>
            <a:r>
              <a:rPr lang="en-US" i="1" dirty="0"/>
              <a:t>Client timeout</a:t>
            </a:r>
          </a:p>
          <a:p>
            <a:pPr lvl="1"/>
            <a:r>
              <a:rPr lang="en-US" dirty="0"/>
              <a:t>So, a Python driver was used (it paginates the results)</a:t>
            </a:r>
          </a:p>
          <a:p>
            <a:r>
              <a:rPr lang="en-US" dirty="0"/>
              <a:t>Then, the selected data is written on a .csv file and inserted in the </a:t>
            </a:r>
            <a:r>
              <a:rPr lang="en-US" i="1" dirty="0" err="1"/>
              <a:t>stay_times</a:t>
            </a:r>
            <a:r>
              <a:rPr lang="en-US" i="1" dirty="0"/>
              <a:t> </a:t>
            </a:r>
            <a:r>
              <a:rPr lang="en-US" dirty="0"/>
              <a:t>table by executing a COPY command directly on Cassandra shell</a:t>
            </a:r>
          </a:p>
          <a:p>
            <a:pPr lvl="1"/>
            <a:r>
              <a:rPr lang="en-US" dirty="0"/>
              <a:t>Inserting each record using INSERT is not recommended: the first error or timeout stops everything</a:t>
            </a:r>
          </a:p>
          <a:p>
            <a:r>
              <a:rPr lang="en-US" dirty="0"/>
              <a:t>The </a:t>
            </a:r>
            <a:r>
              <a:rPr lang="en-US" dirty="0" err="1"/>
              <a:t>stay_times</a:t>
            </a:r>
            <a:r>
              <a:rPr lang="en-US" dirty="0"/>
              <a:t> table is portioned by POI, so I wanted to query:</a:t>
            </a:r>
          </a:p>
          <a:p>
            <a:pPr lvl="1"/>
            <a:r>
              <a:rPr lang="en-US" dirty="0"/>
              <a:t>SELECT AVG(</a:t>
            </a:r>
            <a:r>
              <a:rPr lang="en-US" dirty="0" err="1"/>
              <a:t>stay_time</a:t>
            </a:r>
            <a:r>
              <a:rPr lang="en-US" dirty="0"/>
              <a:t>), poi </a:t>
            </a:r>
            <a:br>
              <a:rPr lang="en-US" dirty="0"/>
            </a:br>
            <a:r>
              <a:rPr lang="en-US" dirty="0"/>
              <a:t>	FROM </a:t>
            </a:r>
            <a:r>
              <a:rPr lang="en-US" dirty="0" err="1"/>
              <a:t>stay_times</a:t>
            </a:r>
            <a:br>
              <a:rPr lang="en-US" dirty="0"/>
            </a:br>
            <a:r>
              <a:rPr lang="en-US" dirty="0"/>
              <a:t>	GROUP BY poi;</a:t>
            </a:r>
          </a:p>
          <a:p>
            <a:r>
              <a:rPr lang="it-IT" dirty="0" err="1"/>
              <a:t>But</a:t>
            </a:r>
            <a:r>
              <a:rPr lang="it-IT" dirty="0"/>
              <a:t> the query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GROUP BY in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02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BC2C-B058-4ABB-9E0C-B89AD7F6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F2780-ED39-415A-A966-B7F4EA1A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23" y="1843626"/>
            <a:ext cx="10488706" cy="4390913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searching</a:t>
            </a:r>
            <a:r>
              <a:rPr lang="it-IT" dirty="0"/>
              <a:t> for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key:</a:t>
            </a:r>
          </a:p>
          <a:p>
            <a:pPr lvl="1"/>
            <a:r>
              <a:rPr lang="it-IT" dirty="0"/>
              <a:t>in Python I query for the POI names in </a:t>
            </a:r>
            <a:r>
              <a:rPr lang="it-IT" i="1" dirty="0" err="1"/>
              <a:t>stay_times</a:t>
            </a:r>
            <a:endParaRPr lang="it-IT" i="1" dirty="0"/>
          </a:p>
          <a:p>
            <a:pPr lvl="1"/>
            <a:r>
              <a:rPr lang="it-IT" dirty="0" err="1"/>
              <a:t>then</a:t>
            </a:r>
            <a:r>
              <a:rPr lang="it-IT" dirty="0"/>
              <a:t> I use the names in the WHERE </a:t>
            </a:r>
            <a:r>
              <a:rPr lang="it-IT" dirty="0" err="1"/>
              <a:t>statement</a:t>
            </a:r>
            <a:r>
              <a:rPr lang="it-IT" dirty="0"/>
              <a:t> to pull the </a:t>
            </a:r>
            <a:r>
              <a:rPr lang="it-IT" dirty="0" err="1"/>
              <a:t>average</a:t>
            </a:r>
            <a:r>
              <a:rPr lang="it-IT" dirty="0"/>
              <a:t> stay time for a </a:t>
            </a:r>
            <a:r>
              <a:rPr lang="it-IT" dirty="0" err="1"/>
              <a:t>specific</a:t>
            </a:r>
            <a:r>
              <a:rPr lang="it-IT" dirty="0"/>
              <a:t> POI</a:t>
            </a:r>
          </a:p>
          <a:p>
            <a:pPr lvl="1"/>
            <a:r>
              <a:rPr lang="it-IT" dirty="0"/>
              <a:t>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converted</a:t>
            </a:r>
            <a:r>
              <a:rPr lang="it-IT" dirty="0"/>
              <a:t> in a timestamp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EDAD1F-899B-411C-AF04-31105C6C8172}"/>
              </a:ext>
            </a:extLst>
          </p:cNvPr>
          <p:cNvSpPr txBox="1"/>
          <p:nvPr/>
        </p:nvSpPr>
        <p:spPr>
          <a:xfrm>
            <a:off x="1000855" y="3410725"/>
            <a:ext cx="5471664" cy="2575427"/>
          </a:xfrm>
          <a:prstGeom prst="rect">
            <a:avLst/>
          </a:prstGeom>
          <a:noFill/>
        </p:spPr>
        <p:txBody>
          <a:bodyPr wrap="square" numCol="2">
            <a:normAutofit/>
          </a:bodyPr>
          <a:lstStyle/>
          <a:p>
            <a:r>
              <a:rPr lang="it-IT" sz="1400" dirty="0"/>
              <a:t>Centro Fotografia 1:11:04</a:t>
            </a:r>
          </a:p>
          <a:p>
            <a:r>
              <a:rPr lang="it-IT" sz="1400" dirty="0"/>
              <a:t>Santa Anastasia 0:56:26</a:t>
            </a:r>
          </a:p>
          <a:p>
            <a:r>
              <a:rPr lang="it-IT" sz="1400" dirty="0"/>
              <a:t>Museo Storia 1:18:25</a:t>
            </a:r>
          </a:p>
          <a:p>
            <a:r>
              <a:rPr lang="it-IT" sz="1400" dirty="0"/>
              <a:t>Torre Lamberti 0:57:51</a:t>
            </a:r>
          </a:p>
          <a:p>
            <a:r>
              <a:rPr lang="it-IT" sz="1400" dirty="0"/>
              <a:t>Arena 1:11:20</a:t>
            </a:r>
          </a:p>
          <a:p>
            <a:r>
              <a:rPr lang="it-IT" sz="1400" dirty="0"/>
              <a:t>Palazzo della Ragione 1:01:51</a:t>
            </a:r>
          </a:p>
          <a:p>
            <a:r>
              <a:rPr lang="it-IT" sz="1400" dirty="0"/>
              <a:t>Giardino Giusti 1:43:28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1:32:23</a:t>
            </a:r>
          </a:p>
          <a:p>
            <a:r>
              <a:rPr lang="it-IT" sz="1400" dirty="0"/>
              <a:t>Museo Conte 0:43:54</a:t>
            </a:r>
          </a:p>
          <a:p>
            <a:r>
              <a:rPr lang="it-IT" sz="1400" dirty="0"/>
              <a:t>Castelvecchio 1:54:49</a:t>
            </a:r>
          </a:p>
          <a:p>
            <a:r>
              <a:rPr lang="it-IT" sz="1400" dirty="0"/>
              <a:t>San Zeno 1:35:31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1:12:40</a:t>
            </a:r>
          </a:p>
          <a:p>
            <a:r>
              <a:rPr lang="it-IT" sz="1400" dirty="0"/>
              <a:t>Museo Radio 0:54:41</a:t>
            </a:r>
          </a:p>
          <a:p>
            <a:r>
              <a:rPr lang="it-IT" sz="1400" dirty="0"/>
              <a:t>Duomo 1:13:17</a:t>
            </a:r>
          </a:p>
          <a:p>
            <a:r>
              <a:rPr lang="it-IT" sz="1400" dirty="0"/>
              <a:t>San Fermo 1:05:42</a:t>
            </a:r>
          </a:p>
          <a:p>
            <a:r>
              <a:rPr lang="it-IT" sz="1400" dirty="0"/>
              <a:t>Casa Giulietta 1:07:36</a:t>
            </a:r>
          </a:p>
          <a:p>
            <a:r>
              <a:rPr lang="it-IT" sz="1400" dirty="0"/>
              <a:t>AMO 1:52:31</a:t>
            </a:r>
          </a:p>
          <a:p>
            <a:r>
              <a:rPr lang="it-IT" sz="1400" dirty="0"/>
              <a:t>Teatro Romano 1:18:49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1:27:34</a:t>
            </a:r>
          </a:p>
          <a:p>
            <a:r>
              <a:rPr lang="it-IT" sz="1400" dirty="0"/>
              <a:t>Museo Miniscalchi 1:10:53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6617F-934D-4BC9-A851-663469FEA947}"/>
              </a:ext>
            </a:extLst>
          </p:cNvPr>
          <p:cNvSpPr/>
          <p:nvPr/>
        </p:nvSpPr>
        <p:spPr>
          <a:xfrm>
            <a:off x="920171" y="3343241"/>
            <a:ext cx="4892614" cy="30162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1514F8-0422-4DC3-95F8-D17294A2AA6C}"/>
              </a:ext>
            </a:extLst>
          </p:cNvPr>
          <p:cNvSpPr txBox="1"/>
          <p:nvPr/>
        </p:nvSpPr>
        <p:spPr>
          <a:xfrm>
            <a:off x="6096000" y="3218329"/>
            <a:ext cx="58360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give</a:t>
            </a:r>
            <a:r>
              <a:rPr lang="it-IT" dirty="0"/>
              <a:t> an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executing</a:t>
            </a:r>
            <a:r>
              <a:rPr lang="it-IT" dirty="0"/>
              <a:t> time,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involves</a:t>
            </a:r>
            <a:r>
              <a:rPr lang="it-IT" dirty="0"/>
              <a:t> a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(the COPY </a:t>
            </a:r>
            <a:r>
              <a:rPr lang="it-IT" dirty="0" err="1"/>
              <a:t>command</a:t>
            </a:r>
            <a:r>
              <a:rPr lang="it-IT" dirty="0"/>
              <a:t> can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 in the CQL shell and </a:t>
            </a:r>
            <a:r>
              <a:rPr lang="it-IT" dirty="0" err="1"/>
              <a:t>not</a:t>
            </a:r>
            <a:r>
              <a:rPr lang="it-IT" dirty="0"/>
              <a:t> in Python) </a:t>
            </a:r>
          </a:p>
          <a:p>
            <a:endParaRPr lang="it-IT" dirty="0"/>
          </a:p>
          <a:p>
            <a:r>
              <a:rPr lang="it-IT" dirty="0" err="1"/>
              <a:t>However</a:t>
            </a:r>
            <a:r>
              <a:rPr lang="it-IT" dirty="0"/>
              <a:t>, I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time to </a:t>
            </a:r>
            <a:r>
              <a:rPr lang="it-IT" dirty="0" err="1"/>
              <a:t>execute</a:t>
            </a:r>
            <a:r>
              <a:rPr lang="it-IT" dirty="0"/>
              <a:t> the first query: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 </a:t>
            </a:r>
            <a:r>
              <a:rPr lang="en-US" sz="1600" dirty="0" err="1"/>
              <a:t>uuid</a:t>
            </a:r>
            <a:r>
              <a:rPr lang="en-US" sz="1600" dirty="0"/>
              <a:t>(), </a:t>
            </a:r>
            <a:r>
              <a:rPr lang="en-US" sz="1600" dirty="0" err="1"/>
              <a:t>computeStayTwoByTwo</a:t>
            </a:r>
            <a:r>
              <a:rPr lang="en-US" sz="1600" dirty="0"/>
              <a:t>(</a:t>
            </a:r>
            <a:r>
              <a:rPr lang="en-US" sz="1600" dirty="0" err="1"/>
              <a:t>first_entrance</a:t>
            </a:r>
            <a:r>
              <a:rPr lang="en-US" sz="1600" dirty="0"/>
              <a:t>, </a:t>
            </a:r>
            <a:br>
              <a:rPr lang="en-US" sz="1600" dirty="0"/>
            </a:br>
            <a:r>
              <a:rPr lang="en-US" sz="1600" dirty="0" err="1"/>
              <a:t>second_entrance</a:t>
            </a:r>
            <a:r>
              <a:rPr lang="en-US" sz="1600" dirty="0"/>
              <a:t>, </a:t>
            </a:r>
            <a:r>
              <a:rPr lang="en-US" sz="1600" dirty="0" err="1"/>
              <a:t>first_poi</a:t>
            </a:r>
            <a:r>
              <a:rPr lang="en-US" sz="1600" dirty="0"/>
              <a:t>, </a:t>
            </a:r>
            <a:r>
              <a:rPr lang="en-US" sz="1600" dirty="0" err="1"/>
              <a:t>second_poi</a:t>
            </a:r>
            <a:r>
              <a:rPr lang="en-US" sz="1600" dirty="0"/>
              <a:t>), </a:t>
            </a:r>
            <a:r>
              <a:rPr lang="en-US" sz="1600" dirty="0" err="1"/>
              <a:t>first_poi</a:t>
            </a:r>
            <a:br>
              <a:rPr lang="en-US" sz="1600" dirty="0"/>
            </a:br>
            <a:r>
              <a:rPr lang="en-US" sz="1600" dirty="0"/>
              <a:t>	FROM </a:t>
            </a:r>
            <a:r>
              <a:rPr lang="en-US" sz="1600" dirty="0" err="1"/>
              <a:t>grouped_entrances_two_by_two_by_card</a:t>
            </a:r>
            <a:r>
              <a:rPr lang="en-US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dirty="0"/>
              <a:t>As we can see, the time is very </a:t>
            </a:r>
            <a:r>
              <a:rPr lang="en-US" dirty="0" err="1"/>
              <a:t>very</a:t>
            </a:r>
            <a:r>
              <a:rPr lang="en-US" dirty="0"/>
              <a:t> high: the UDF takes longer than the 2° solution because there are more rows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4BEC4D-6FED-4F6C-9D2F-366B31E2EB55}"/>
              </a:ext>
            </a:extLst>
          </p:cNvPr>
          <p:cNvSpPr txBox="1"/>
          <p:nvPr/>
        </p:nvSpPr>
        <p:spPr>
          <a:xfrm>
            <a:off x="938101" y="5912419"/>
            <a:ext cx="485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--- 194.93817567825317 seconds ---</a:t>
            </a:r>
          </a:p>
        </p:txBody>
      </p:sp>
    </p:spTree>
    <p:extLst>
      <p:ext uri="{BB962C8B-B14F-4D97-AF65-F5344CB8AC3E}">
        <p14:creationId xmlns:p14="http://schemas.microsoft.com/office/powerpoint/2010/main" val="206800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212E8-0FA7-4EDC-A723-B270D72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F6B04-C56B-45DF-92DB-46B9C04B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217613" cy="4224528"/>
          </a:xfrm>
        </p:spPr>
        <p:txBody>
          <a:bodyPr/>
          <a:lstStyle/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I </a:t>
            </a:r>
            <a:r>
              <a:rPr lang="it-IT" dirty="0" err="1"/>
              <a:t>thought</a:t>
            </a:r>
            <a:r>
              <a:rPr lang="it-IT" dirty="0"/>
              <a:t> the last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the best and the </a:t>
            </a:r>
            <a:r>
              <a:rPr lang="it-IT" dirty="0" err="1"/>
              <a:t>fastest</a:t>
            </a:r>
            <a:r>
              <a:rPr lang="it-IT" dirty="0"/>
              <a:t>,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first one, </a:t>
            </a:r>
            <a:r>
              <a:rPr lang="it-IT" dirty="0" err="1"/>
              <a:t>where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just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literal</a:t>
            </a:r>
            <a:r>
              <a:rPr lang="it-IT" dirty="0"/>
              <a:t> database: no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Cassandra side </a:t>
            </a:r>
          </a:p>
          <a:p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reinforced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statement</a:t>
            </a:r>
            <a:r>
              <a:rPr lang="it-IT" dirty="0"/>
              <a:t>: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Cassandra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job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serve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distributed</a:t>
            </a:r>
            <a:r>
              <a:rPr lang="it-IT" dirty="0"/>
              <a:t> database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data centers</a:t>
            </a:r>
          </a:p>
          <a:p>
            <a:pPr lvl="1"/>
            <a:r>
              <a:rPr lang="it-IT" sz="2000" dirty="0"/>
              <a:t>Fast </a:t>
            </a:r>
            <a:r>
              <a:rPr lang="it-IT" sz="2000" dirty="0" err="1"/>
              <a:t>reads</a:t>
            </a:r>
            <a:r>
              <a:rPr lang="it-IT" sz="2000" dirty="0"/>
              <a:t> and precise </a:t>
            </a:r>
            <a:r>
              <a:rPr lang="it-IT" sz="2000" dirty="0" err="1"/>
              <a:t>partitioning</a:t>
            </a:r>
            <a:r>
              <a:rPr lang="it-IT" sz="2000" dirty="0"/>
              <a:t> are </a:t>
            </a:r>
            <a:r>
              <a:rPr lang="it-IT" sz="2000" dirty="0" err="1"/>
              <a:t>its</a:t>
            </a:r>
            <a:r>
              <a:rPr lang="it-IT" sz="2000" dirty="0"/>
              <a:t> forte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1872</TotalTime>
  <Words>4479</Words>
  <Application>Microsoft Office PowerPoint</Application>
  <PresentationFormat>Widescreen</PresentationFormat>
  <Paragraphs>430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Apache Cassandra data modeling</vt:lpstr>
      <vt:lpstr>Data modeling</vt:lpstr>
      <vt:lpstr>(not) Joins</vt:lpstr>
      <vt:lpstr>Conceptual data modeling</vt:lpstr>
      <vt:lpstr>application workflow</vt:lpstr>
      <vt:lpstr>Mapping conceptual to logical </vt:lpstr>
      <vt:lpstr>Mapping rules</vt:lpstr>
      <vt:lpstr>Mapping rules example</vt:lpstr>
      <vt:lpstr>Logical data model – chebotko diagrams</vt:lpstr>
      <vt:lpstr>Logical data model - duplicates</vt:lpstr>
      <vt:lpstr>Physical data model</vt:lpstr>
      <vt:lpstr>VRCard project using cassandra</vt:lpstr>
      <vt:lpstr>Specifications</vt:lpstr>
      <vt:lpstr>Travel time matrix</vt:lpstr>
      <vt:lpstr>Premises</vt:lpstr>
      <vt:lpstr>conceptual model (UML)</vt:lpstr>
      <vt:lpstr>Solution 1 – ‘Everything’ using Python</vt:lpstr>
      <vt:lpstr>Solution 1 – ‘Everything’ using Python</vt:lpstr>
      <vt:lpstr>Solution 2 – half and half</vt:lpstr>
      <vt:lpstr>Solution 2 – half and half</vt:lpstr>
      <vt:lpstr>Solution 3 – ‘everything’ using cassandra </vt:lpstr>
      <vt:lpstr>Solution 3 – ‘everything’ using cassandra </vt:lpstr>
      <vt:lpstr>Solution 3 – ‘everything’ using cassandra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237</cp:revision>
  <dcterms:created xsi:type="dcterms:W3CDTF">2021-07-05T21:53:35Z</dcterms:created>
  <dcterms:modified xsi:type="dcterms:W3CDTF">2021-07-12T15:16:08Z</dcterms:modified>
</cp:coreProperties>
</file>